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65" r:id="rId4"/>
    <p:sldId id="264" r:id="rId5"/>
    <p:sldId id="267" r:id="rId6"/>
    <p:sldId id="257" r:id="rId7"/>
    <p:sldId id="258" r:id="rId8"/>
    <p:sldId id="259" r:id="rId9"/>
    <p:sldId id="260" r:id="rId10"/>
    <p:sldId id="262" r:id="rId11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04CC"/>
    <a:srgbClr val="993300"/>
    <a:srgbClr val="35521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13AF-48DC-4F82-A78E-12837888D28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E6F16-9B77-4954-9BB7-D1CFB0010E9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6F16-9B77-4954-9BB7-D1CFB0010E9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Kartoteka-opytov-i-eksperimentov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1715"/>
            <a:ext cx="9144000" cy="684628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27784" y="1208916"/>
            <a:ext cx="6516216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Экспериментируем дома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родителей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То, что я услышал, я забыл. 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То, что я увидел, я помню. 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То, что я сделал, я знаю!</a:t>
            </a:r>
            <a:r>
              <a:rPr lang="ru-RU" sz="2400" b="1" i="1" dirty="0" smtClean="0">
                <a:solidFill>
                  <a:srgbClr val="C00000"/>
                </a:solidFill>
              </a:rPr>
              <a:t> </a:t>
            </a:r>
            <a:br>
              <a:rPr lang="ru-RU" b="1" i="1" dirty="0" smtClean="0"/>
            </a:br>
            <a:r>
              <a:rPr lang="ru-RU" b="1" i="1" dirty="0" smtClean="0"/>
              <a:t> 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124744"/>
            <a:ext cx="6858048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b="1" i="1" dirty="0" smtClean="0">
                <a:solidFill>
                  <a:srgbClr val="355216"/>
                </a:solidFill>
              </a:rPr>
              <a:t>Мы  надеемся, что предложенные опыты помогут развить познавательный интерес вашего ребенка и доставят радость всей вашей семье!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</a:t>
            </a:r>
            <a:endParaRPr lang="ru-RU" dirty="0" smtClean="0"/>
          </a:p>
          <a:p>
            <a:pPr algn="just"/>
            <a:r>
              <a:rPr lang="ru-RU" b="1" i="1" dirty="0">
                <a:solidFill>
                  <a:srgbClr val="993300"/>
                </a:solidFill>
              </a:rPr>
              <a:t> </a:t>
            </a:r>
            <a:r>
              <a:rPr lang="ru-RU" b="1" i="1" dirty="0" smtClean="0">
                <a:solidFill>
                  <a:srgbClr val="993300"/>
                </a:solidFill>
              </a:rPr>
              <a:t>                                                  </a:t>
            </a:r>
            <a:endParaRPr lang="ru-RU" b="1" i="1" dirty="0" smtClean="0">
              <a:solidFill>
                <a:srgbClr val="993300"/>
              </a:solidFill>
            </a:endParaRPr>
          </a:p>
          <a:p>
            <a:pPr algn="just"/>
            <a:endParaRPr lang="ru-RU" b="1" i="1" dirty="0" smtClean="0">
              <a:solidFill>
                <a:srgbClr val="993300"/>
              </a:solidFill>
            </a:endParaRPr>
          </a:p>
          <a:p>
            <a:pPr algn="just"/>
            <a:endParaRPr lang="ru-RU" b="1" i="1" dirty="0" smtClean="0">
              <a:solidFill>
                <a:srgbClr val="993300"/>
              </a:solidFill>
            </a:endParaRPr>
          </a:p>
          <a:p>
            <a:pPr algn="just"/>
            <a:endParaRPr lang="ru-RU" b="1" i="1" dirty="0" smtClean="0">
              <a:solidFill>
                <a:srgbClr val="993300"/>
              </a:solidFill>
            </a:endParaRPr>
          </a:p>
          <a:p>
            <a:pPr algn="r"/>
            <a:r>
              <a:rPr lang="ru-RU" b="1" i="1" dirty="0" smtClean="0">
                <a:solidFill>
                  <a:srgbClr val="993300"/>
                </a:solidFill>
              </a:rPr>
              <a:t>                                                                                                       Воспитатель группы раннего возраста «Белочка»</a:t>
            </a:r>
            <a:endParaRPr lang="ru-RU" b="1" i="1" dirty="0" smtClean="0">
              <a:solidFill>
                <a:srgbClr val="993300"/>
              </a:solidFill>
            </a:endParaRPr>
          </a:p>
          <a:p>
            <a:pPr algn="r"/>
            <a:r>
              <a:rPr lang="ru-RU" b="1" i="1" dirty="0">
                <a:solidFill>
                  <a:srgbClr val="993300"/>
                </a:solidFill>
              </a:rPr>
              <a:t> </a:t>
            </a:r>
            <a:r>
              <a:rPr lang="ru-RU" b="1" i="1" dirty="0" smtClean="0">
                <a:solidFill>
                  <a:srgbClr val="993300"/>
                </a:solidFill>
              </a:rPr>
              <a:t>                                                  Ахмадеева Л.Ш.</a:t>
            </a:r>
            <a:endParaRPr lang="ru-RU" b="1" i="1" dirty="0" smtClean="0">
              <a:solidFill>
                <a:srgbClr val="993300"/>
              </a:solidFill>
            </a:endParaRPr>
          </a:p>
          <a:p>
            <a:pPr algn="r"/>
            <a:endParaRPr lang="ru-RU" b="1" i="1" dirty="0" smtClean="0">
              <a:solidFill>
                <a:srgbClr val="993300"/>
              </a:solidFill>
            </a:endParaRPr>
          </a:p>
        </p:txBody>
      </p:sp>
      <p:pic>
        <p:nvPicPr>
          <p:cNvPr id="5" name="Рисунок 4" descr="56a516ac533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04" y="3428999"/>
            <a:ext cx="5786478" cy="162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857232"/>
            <a:ext cx="52149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Окружающий мир – бездонный кладезь </a:t>
            </a:r>
            <a:endParaRPr lang="ru-RU" dirty="0" smtClean="0"/>
          </a:p>
          <a:p>
            <a:r>
              <a:rPr lang="ru-RU" dirty="0" smtClean="0"/>
              <a:t>загадок, тайн, интересных открытий. И в любой своей деятельности ребенок стремится познать новое. </a:t>
            </a:r>
            <a:r>
              <a:rPr lang="ru-RU" b="1" i="1" dirty="0" smtClean="0">
                <a:solidFill>
                  <a:srgbClr val="C00000"/>
                </a:solidFill>
              </a:rPr>
              <a:t>Важно не пропустить момент заинтересованности ребенка тем или иным явлением, не дать угаснуть естественной любознательности</a:t>
            </a:r>
            <a:r>
              <a:rPr lang="ru-RU" dirty="0" smtClean="0"/>
              <a:t>. Чем раньше начать развивать у детей интерес к познавательной деятельности, тем лучше.</a:t>
            </a:r>
            <a:endParaRPr lang="ru-RU" dirty="0" smtClean="0"/>
          </a:p>
          <a:p>
            <a:r>
              <a:rPr lang="ru-RU" dirty="0" smtClean="0"/>
              <a:t>   Одним из элементов познавательной деятельности, как известно, является </a:t>
            </a:r>
            <a:endParaRPr lang="ru-RU" dirty="0" smtClean="0"/>
          </a:p>
          <a:p>
            <a:r>
              <a:rPr lang="ru-RU" dirty="0" smtClean="0"/>
              <a:t>проведение экспериментальных действий.</a:t>
            </a:r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" y="1000108"/>
            <a:ext cx="2500330" cy="3000396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4143380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Экспериментальная деятельность вызывает огромный интерес у детей. Опыты помогают развивать мышление, логику, творчество ребенка, позволяют наглядно показать связи между  живым и </a:t>
            </a:r>
            <a:endParaRPr lang="ru-RU" dirty="0" smtClean="0"/>
          </a:p>
          <a:p>
            <a:pPr algn="just"/>
            <a:r>
              <a:rPr lang="ru-RU" dirty="0" smtClean="0"/>
              <a:t>неживым в природе. Исследования предоставляют ребенку возможность самому найти ответы на вопросы «Как?» </a:t>
            </a:r>
            <a:endParaRPr lang="ru-RU" dirty="0" smtClean="0"/>
          </a:p>
          <a:p>
            <a:pPr algn="just"/>
            <a:r>
              <a:rPr lang="ru-RU" dirty="0" smtClean="0"/>
              <a:t>и «Почему?». Как показывает практика, знания, полученные во время проведения опытов, запоминаются надолго.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764704"/>
            <a:ext cx="7072362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Дома можно организовать несложные опыты и эксперименты. Для этого не требуется больших усилий, только желание, немного фантазии и конечно, некоторые научные 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Любое место в квартире может стать местом для эксперимента. Например,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ванная комната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мытья ребёнок может узнать много интересного о свойствах воды, мыла, о растворимости веществ.</a:t>
            </a:r>
            <a:r>
              <a:rPr lang="ru-RU" dirty="0" smtClean="0"/>
              <a:t>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Например, что быстрее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растворится?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(морская соль, кусочки мыла,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пена для ванн) и т. д.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840427" cy="288032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94654"/>
            <a:ext cx="2376264" cy="197428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1428736"/>
            <a:ext cx="7072362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692696"/>
            <a:ext cx="6786610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704CC"/>
                </a:solidFill>
              </a:rPr>
              <a:t>              </a:t>
            </a:r>
            <a:r>
              <a:rPr lang="ru-RU" b="1" i="1" dirty="0">
                <a:solidFill>
                  <a:srgbClr val="4704CC"/>
                </a:solidFill>
              </a:rPr>
              <a:t>Кухня </a:t>
            </a:r>
            <a:r>
              <a:rPr lang="ru-RU" dirty="0"/>
              <a:t>– это место, где ребёнок часто </a:t>
            </a:r>
            <a:r>
              <a:rPr lang="ru-RU" dirty="0" smtClean="0"/>
              <a:t>мешает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dirty="0"/>
              <a:t>маме, когда она готовит еду. Если у вас двое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или </a:t>
            </a:r>
            <a:r>
              <a:rPr lang="ru-RU" dirty="0"/>
              <a:t>трое детей, можно устроить соревнования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между </a:t>
            </a:r>
            <a:r>
              <a:rPr lang="ru-RU" dirty="0"/>
              <a:t>юными физиками.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Поставьте </a:t>
            </a:r>
            <a:r>
              <a:rPr lang="ru-RU" dirty="0"/>
              <a:t>на стол </a:t>
            </a:r>
            <a:r>
              <a:rPr lang="ru-RU" dirty="0" smtClean="0"/>
              <a:t>несколько одинаковых </a:t>
            </a:r>
            <a:r>
              <a:rPr lang="ru-RU" dirty="0"/>
              <a:t>ёмкостей,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предложите </a:t>
            </a:r>
            <a:r>
              <a:rPr lang="ru-RU" dirty="0"/>
              <a:t>детям  </a:t>
            </a:r>
            <a:r>
              <a:rPr lang="ru-RU" dirty="0" smtClean="0"/>
              <a:t>растворять </a:t>
            </a:r>
            <a:r>
              <a:rPr lang="ru-RU" dirty="0"/>
              <a:t>в воде различные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продукты (</a:t>
            </a:r>
            <a:r>
              <a:rPr lang="ru-RU" dirty="0"/>
              <a:t>крупы, </a:t>
            </a:r>
            <a:r>
              <a:rPr lang="ru-RU" dirty="0" smtClean="0"/>
              <a:t>муку</a:t>
            </a:r>
            <a:r>
              <a:rPr lang="ru-RU" dirty="0"/>
              <a:t>, соль, сахар).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Поинтересуйтесь у детей, что </a:t>
            </a:r>
            <a:r>
              <a:rPr lang="ru-RU" dirty="0"/>
              <a:t>стало с продуктами и почему?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Пусть дети </a:t>
            </a:r>
            <a:r>
              <a:rPr lang="ru-RU" dirty="0"/>
              <a:t>сами ответят на эти </a:t>
            </a:r>
            <a:r>
              <a:rPr lang="ru-RU" dirty="0" smtClean="0"/>
              <a:t>вопросы.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Важно </a:t>
            </a:r>
            <a:r>
              <a:rPr lang="ru-RU" dirty="0"/>
              <a:t>только, чтобы вопросы ребёнка не оставались без ответа.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вы с ребенком будете экспериментировать, тем быстрее он познает окружающий его мир, и в дальнейшем будет активно проявлять познавательный интерес.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335715" cy="1872207"/>
          </a:xfrm>
          <a:prstGeom prst="roundRect">
            <a:avLst/>
          </a:prstGeom>
          <a:noFill/>
          <a:ln>
            <a:solidFill>
              <a:srgbClr val="4704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813354" cy="1622872"/>
          </a:xfrm>
          <a:prstGeom prst="roundRect">
            <a:avLst/>
          </a:prstGeom>
          <a:noFill/>
          <a:ln>
            <a:solidFill>
              <a:srgbClr val="4704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1905000" cy="1333500"/>
          </a:xfrm>
          <a:prstGeom prst="roundRect">
            <a:avLst/>
          </a:prstGeom>
          <a:noFill/>
          <a:ln>
            <a:solidFill>
              <a:srgbClr val="4704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1872208" cy="1201646"/>
          </a:xfrm>
          <a:prstGeom prst="roundRect">
            <a:avLst/>
          </a:prstGeom>
          <a:noFill/>
          <a:ln w="19050">
            <a:solidFill>
              <a:srgbClr val="4704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pic>
        <p:nvPicPr>
          <p:cNvPr id="2" name="Рисунок 0" descr="BingImages_24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620688"/>
            <a:ext cx="1785950" cy="27622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93406"/>
            <a:ext cx="5832648" cy="52322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«Лед – вода»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Покажите ребенку морозильную камеру холодильника. Заранее заморозьте лед, предложите ребенку положить лед в тарелку и понаблюдать за превращением льда в воду.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Побеседуйте с ребенком о временах года, четко противопоставляя зиму и лето, весну и осень. (Зима превращается в лето. Весна – это еще не лето, но и не зима. Весной бывает то холодно (как зимой), то тепло (как летом) – и осенью тоже. Весной все начинает таять – лед превращается в воду, снег тает и превращается в ручейки (в воду). Осенью же все начинает замерзать (лужи), вместо дождя – снег (замерзают облака). Зимой везде лед и снег, летом везде вода. Весной и осенью и лед, и вода.)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Такую беседу желательно провести в начале и в конце зимы, добиваясь от ребенка четкого противопоставления лета и зимы, весны и осени.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4149079"/>
            <a:ext cx="1382276" cy="1036707"/>
          </a:xfrm>
          <a:prstGeom prst="roundRect">
            <a:avLst/>
          </a:prstGeom>
          <a:noFill/>
          <a:ln>
            <a:solidFill>
              <a:srgbClr val="4704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764704"/>
            <a:ext cx="5286412" cy="4001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Тема: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«Твердое – жидкое»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купании ребенка в ванной проведите эксперимент: пусть он резко ударит по воде ладошкой и ощутит, что вода может проявлять признаки твердости.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Вода может стать твердой, когда замерзнет и превратиться в лед. Вода может быть и твердой и жидкой. Воду нельзя пощупать, она жидкая. Воду можно только потрогать и сказать, какая она: холодная или горячая.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et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1714488"/>
            <a:ext cx="2532491" cy="2214578"/>
          </a:xfrm>
          <a:prstGeom prst="round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435769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Бросьте в ванну кусочек льда, пусть ребенок поиграет с ним. Обратите его внимание на то, что лед тает – кусочек становится все меньше и меньше (лучше приготовить большой кусок льда – заморозить воду в кружке), лед твердый и превращается в воду.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43608" y="1714489"/>
            <a:ext cx="4528524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Проведите опыт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испарению  воды во время кипения:  налейте немного воды в кастрюлю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когда вода закипит, понаблюдайте с ребенком за понижением уровня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воды.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 на три фазы кипения: начало (вода начинает нагреваться), промежуточная (появление маленьких пузырьков на дне) и последняя (бурное кипение).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071678"/>
            <a:ext cx="2495562" cy="187709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5" y="1000108"/>
            <a:ext cx="6215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99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 «Испарение»</a:t>
            </a:r>
            <a:endParaRPr lang="ru-RU" sz="2800" b="1" i="1" dirty="0" smtClean="0">
              <a:solidFill>
                <a:srgbClr val="000099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429132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Проведите опыт по испарению капельки одеколона (духов): капните немного на блюдце, понаблюдайте с ребенком за уменьшением объема капли. Предложите ребенку зарисовать фазы испарения: начало (исходная капля), промежуточное состояние (капля заметно уменьшилась) и конечное (капля исчезла).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16385" name="Рисунок 2" descr="kapitoshka_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70891">
            <a:off x="7235552" y="2075648"/>
            <a:ext cx="1119188" cy="162791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87624" y="1052736"/>
            <a:ext cx="6456210" cy="4001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«Свойства  веществ»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 детей на различную форму, которую принимает вода в различных  сосудах – в кастрюле, в стакане, в тарелке, половнике, в аквариуме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Налейте воду в разные сосуды и поместите в морозильную камеру.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того как вода замерзнет, достаньте лед из каждого сосуда и покажите ребенку соответствие между формой льда и емкостью, в которой он был заморожен.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Предложите ребенку зарисовать лед и сосуд, в котором он замерзал.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 descr="kapitoshka_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66141" flipH="1">
            <a:off x="5279328" y="4556039"/>
            <a:ext cx="1309718" cy="1627910"/>
          </a:xfrm>
          <a:prstGeom prst="rect">
            <a:avLst/>
          </a:prstGeom>
          <a:noFill/>
        </p:spPr>
      </p:pic>
      <p:pic>
        <p:nvPicPr>
          <p:cNvPr id="7" name="Рисунок 2" descr="kapitoshka_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70891">
            <a:off x="2571373" y="4525254"/>
            <a:ext cx="1161329" cy="1627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840bb574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7204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993095"/>
            <a:ext cx="7028284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4000" b="1" u="sng" dirty="0">
              <a:solidFill>
                <a:srgbClr val="8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endParaRPr lang="ru-RU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эксперимента главное – безопасность вас и вашего ребёнка</a:t>
            </a:r>
            <a:r>
              <a:rPr lang="ru-RU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«Самое лучшее открытие – то, которое ребенок делает сам»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Ральф У.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Эмерсон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urios-child-looking-at-butterfl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4643446"/>
            <a:ext cx="2358392" cy="157804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5160</Words>
  <Application>WPS Presentation</Application>
  <PresentationFormat>Экран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Comic Sans MS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AdminDNS</cp:lastModifiedBy>
  <cp:revision>29</cp:revision>
  <dcterms:created xsi:type="dcterms:W3CDTF">2016-04-25T17:10:00Z</dcterms:created>
  <dcterms:modified xsi:type="dcterms:W3CDTF">2021-10-21T11:25:58Z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1049-11.2.0.10323</vt:lpwstr>
  </property>
  <property fmtid="{D5CDD505-2E9C-101B-9397-08002B2CF9AE}" pid="3" name="ICV">
    <vt:lpwstr>7EA777272B764F3CBF3FB2E13CADC08E</vt:lpwstr>
  </property>
</Properties>
</file>